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819" r:id="rId2"/>
  </p:sldMasterIdLst>
  <p:notesMasterIdLst>
    <p:notesMasterId r:id="rId18"/>
  </p:notesMasterIdLst>
  <p:handoutMasterIdLst>
    <p:handoutMasterId r:id="rId19"/>
  </p:handoutMasterIdLst>
  <p:sldIdLst>
    <p:sldId id="256" r:id="rId3"/>
    <p:sldId id="257" r:id="rId4"/>
    <p:sldId id="258" r:id="rId5"/>
    <p:sldId id="259" r:id="rId6"/>
    <p:sldId id="260" r:id="rId7"/>
    <p:sldId id="269" r:id="rId8"/>
    <p:sldId id="261" r:id="rId9"/>
    <p:sldId id="262" r:id="rId10"/>
    <p:sldId id="263" r:id="rId11"/>
    <p:sldId id="264" r:id="rId12"/>
    <p:sldId id="268" r:id="rId13"/>
    <p:sldId id="271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55" d="100"/>
          <a:sy n="55" d="100"/>
        </p:scale>
        <p:origin x="1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1850" y="1710055"/>
            <a:ext cx="10516235" cy="285305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1850" y="4589780"/>
            <a:ext cx="10516235" cy="150050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838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6172200" y="1825625"/>
            <a:ext cx="5182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40105" y="1681480"/>
            <a:ext cx="5158105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 noGrp="1"/>
          </p:cNvSpPr>
          <p:nvPr>
            <p:ph/>
          </p:nvPr>
        </p:nvSpPr>
        <p:spPr>
          <a:xfrm>
            <a:off x="840105" y="2505075"/>
            <a:ext cx="5158105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body"/>
          </p:nvPr>
        </p:nvSpPr>
        <p:spPr>
          <a:xfrm>
            <a:off x="6172200" y="1681480"/>
            <a:ext cx="5184140" cy="824230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 noGrp="1"/>
          </p:cNvSpPr>
          <p:nvPr>
            <p:ph/>
          </p:nvPr>
        </p:nvSpPr>
        <p:spPr>
          <a:xfrm>
            <a:off x="6172200" y="2505075"/>
            <a:ext cx="5184140" cy="3685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9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5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40105" y="457200"/>
            <a:ext cx="3932555" cy="16008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pic"/>
          </p:nvPr>
        </p:nvSpPr>
        <p:spPr>
          <a:xfrm>
            <a:off x="5183505" y="987425"/>
            <a:ext cx="6172835" cy="4874260"/>
          </a:xfrm>
          <a:prstGeom prst="rect">
            <a:avLst/>
          </a:prstGeom>
        </p:spPr>
      </p:sp>
      <p:sp>
        <p:nvSpPr>
          <p:cNvPr id="4" name="Rect 0"/>
          <p:cNvSpPr txBox="1">
            <a:spLocks noGrp="1"/>
          </p:cNvSpPr>
          <p:nvPr>
            <p:ph type="body"/>
          </p:nvPr>
        </p:nvSpPr>
        <p:spPr>
          <a:xfrm>
            <a:off x="840105" y="2057400"/>
            <a:ext cx="3932555" cy="38125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7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 orient="vert"/>
          </p:nvPr>
        </p:nvSpPr>
        <p:spPr>
          <a:xfrm>
            <a:off x="8724900" y="365125"/>
            <a:ext cx="2629535" cy="5812790"/>
          </a:xfrm>
          <a:prstGeom prst="rect">
            <a:avLst/>
          </a:prstGeom>
        </p:spPr>
        <p:txBody>
          <a:bodyPr vert="eaVert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 orient="vert"/>
          </p:nvPr>
        </p:nvSpPr>
        <p:spPr>
          <a:xfrm>
            <a:off x="838200" y="365125"/>
            <a:ext cx="7734935" cy="5812790"/>
          </a:xfrm>
          <a:prstGeom prst="rect">
            <a:avLst/>
          </a:prstGeom>
        </p:spPr>
        <p:txBody>
          <a:bodyPr vert="eaVert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2023-03-06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 noGrp="1"/>
          </p:cNvSpPr>
          <p:nvPr>
            <p:ph type="body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latin typeface="맑은 고딕" charset="0"/>
                <a:ea typeface="맑은 고딕" charset="0"/>
              </a:rPr>
              <a:t>2023-03-06</a:t>
            </a:fld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6" name="Rect 0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latin typeface="맑은 고딕" charset="0"/>
                <a:ea typeface="맑은 고딕" charset="0"/>
              </a:rPr>
              <a:t>‹#›</a:t>
            </a:fld>
            <a:endParaRPr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marL="0" indent="0" algn="ctr" defTabSz="914400" latinLnBrk="1">
        <a:buNone/>
        <a:defRPr lang="ko-KR" sz="4400" baseline="0" smtClean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/>
        <a:buChar char="0"/>
        <a:defRPr lang="ko-KR" sz="2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defTabSz="914400" latinLnBrk="1">
        <a:buChar char="-"/>
        <a:defRPr lang="ko-KR" sz="2400" smtClean="0"/>
      </a:lvl2pPr>
      <a:lvl3pPr marL="1143000" lvl="2" indent="-228600" defTabSz="914400" latinLnBrk="1">
        <a:buChar char="0"/>
        <a:defRPr lang="ko-KR" sz="2000" smtClean="0"/>
      </a:lvl3pPr>
      <a:lvl4pPr marL="1600200" lvl="3" indent="-228600" defTabSz="914400" latinLnBrk="1">
        <a:buChar char="-"/>
        <a:defRPr lang="ko-KR" sz="1800" smtClean="0"/>
      </a:lvl4pPr>
      <a:lvl5pPr marL="2057400" lvl="4" indent="-228600" defTabSz="914400" latinLnBrk="1">
        <a:buChar char="-69"/>
        <a:defRPr lang="ko-KR" sz="1800" smtClean="0"/>
      </a:lvl5pPr>
    </p:bodyStyle>
    <p:otherStyle>
      <a:lvl1pPr marL="0" indent="0" algn="l" defTabSz="914400" latinLnBrk="1">
        <a:buNone/>
        <a:defRPr lang="ko-KR" sz="1800" baseline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defTabSz="914400" latinLnBrk="1">
        <a:defRPr lang="ko-KR" smtClean="0"/>
      </a:lvl2pPr>
      <a:lvl3pPr marL="914400" lvl="2" indent="0" defTabSz="914400" latinLnBrk="1">
        <a:defRPr lang="ko-KR" smtClean="0"/>
      </a:lvl3pPr>
      <a:lvl4pPr marL="1371600" lvl="3" indent="0" defTabSz="914400" latinLnBrk="1">
        <a:defRPr lang="ko-KR" smtClean="0"/>
      </a:lvl4pPr>
      <a:lvl5pPr marL="1828800" lvl="4" indent="0" defTabSz="914400" latinLnBrk="1">
        <a:defRPr lang="ko-KR" smtClean="0"/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1524000" y="154305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latinLnBrk="0">
              <a:buFontTx/>
              <a:buNone/>
            </a:pPr>
            <a:r>
              <a:rPr lang="ko-KR" altLang="en-US" sz="4000" b="1"/>
              <a:t>음식물 쓰레기 감소를 위한 구내식당 예약 시스템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662430" y="2593340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캡스톤 디자인 1 계획 발표</a:t>
            </a:r>
          </a:p>
        </p:txBody>
      </p:sp>
      <p:sp>
        <p:nvSpPr>
          <p:cNvPr id="4" name="텍스트 상자 1"/>
          <p:cNvSpPr txBox="1">
            <a:spLocks/>
          </p:cNvSpPr>
          <p:nvPr/>
        </p:nvSpPr>
        <p:spPr>
          <a:xfrm>
            <a:off x="9145905" y="4984750"/>
            <a:ext cx="5788025" cy="126174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2000">
                <a:latin typeface="맑은 고딕" charset="0"/>
                <a:ea typeface="맑은 고딕" charset="0"/>
              </a:rPr>
              <a:t>지</a:t>
            </a:r>
            <a:r>
              <a:rPr lang="ko-KR" sz="2000">
                <a:latin typeface="맑은 고딕" charset="0"/>
                <a:ea typeface="맑은 고딕" charset="0"/>
              </a:rPr>
              <a:t>도 교수 : 김차종 교수님</a:t>
            </a:r>
            <a:endParaRPr lang="ko-KR" altLang="en-US" sz="20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2000">
                <a:latin typeface="맑은 고딕" charset="0"/>
                <a:ea typeface="맑은 고딕" charset="0"/>
              </a:rPr>
              <a:t>멘토 : 모비젠 - 송영관</a:t>
            </a:r>
            <a:endParaRPr lang="ko-KR" altLang="en-US" sz="2000"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2"/>
          <p:cNvSpPr txBox="1">
            <a:spLocks/>
          </p:cNvSpPr>
          <p:nvPr/>
        </p:nvSpPr>
        <p:spPr>
          <a:xfrm>
            <a:off x="10263505" y="5683885"/>
            <a:ext cx="3079115" cy="9239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20207117 김기범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20207122 조성훈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20182174 정형목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26"/>
          <p:cNvSpPr txBox="1">
            <a:spLocks noGrp="1"/>
          </p:cNvSpPr>
          <p:nvPr>
            <p:ph type="title" idx="1"/>
          </p:nvPr>
        </p:nvSpPr>
        <p:spPr>
          <a:xfrm>
            <a:off x="828040" y="341630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예상 결과물</a:t>
            </a:r>
          </a:p>
        </p:txBody>
      </p:sp>
      <p:pic>
        <p:nvPicPr>
          <p:cNvPr id="3" name="그림 2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675" y="1677035"/>
            <a:ext cx="8928100" cy="4284345"/>
          </a:xfrm>
          <a:prstGeom prst="rect">
            <a:avLst/>
          </a:prstGeom>
          <a:noFill/>
        </p:spPr>
      </p:pic>
      <p:sp>
        <p:nvSpPr>
          <p:cNvPr id="4" name="텍스트 상자 9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8200" y="48323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3. 내용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 sz="2800">
                <a:latin typeface="맑은 고딕" charset="0"/>
                <a:ea typeface="맑은 고딕" charset="0"/>
                <a:cs typeface="+mn-cs"/>
              </a:rPr>
              <a:t>주요 기능</a:t>
            </a:r>
          </a:p>
          <a:p>
            <a:pPr marL="228600" indent="-228600" latinLnBrk="0">
              <a:buFont typeface="Arial"/>
              <a:buChar char="•"/>
            </a:pPr>
            <a:endParaRPr lang="ko-KR" altLang="en-US" sz="2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4" name="텍스트 상자 10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>
            <a:spLocks/>
          </p:cNvSpPr>
          <p:nvPr/>
        </p:nvSpPr>
        <p:spPr>
          <a:xfrm>
            <a:off x="4987925" y="2865755"/>
            <a:ext cx="1441450" cy="13493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구내식당 사전예약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시스템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8" name="Rect 0"/>
          <p:cNvCxnSpPr/>
          <p:nvPr/>
        </p:nvCxnSpPr>
        <p:spPr>
          <a:xfrm>
            <a:off x="2299335" y="3246755"/>
            <a:ext cx="2517140" cy="635"/>
          </a:xfrm>
          <a:prstGeom prst="straightConnector1">
            <a:avLst/>
          </a:prstGeom>
          <a:ln w="6350" cap="flat" cmpd="sng">
            <a:solidFill>
              <a:schemeClr val="tx1">
                <a:alpha val="100000"/>
              </a:schemeClr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 0"/>
          <p:cNvSpPr txBox="1">
            <a:spLocks/>
          </p:cNvSpPr>
          <p:nvPr/>
        </p:nvSpPr>
        <p:spPr>
          <a:xfrm>
            <a:off x="2999740" y="2980055"/>
            <a:ext cx="239268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latin typeface="Impact" charset="0"/>
                <a:ea typeface="Impact" charset="0"/>
              </a:rPr>
              <a:t>1. 메</a:t>
            </a:r>
            <a:r>
              <a:rPr lang="ko-KR" sz="1400">
                <a:latin typeface="Impact" charset="0"/>
                <a:ea typeface="Impact" charset="0"/>
              </a:rPr>
              <a:t>뉴 예약</a:t>
            </a:r>
            <a:endParaRPr lang="ko-KR" altLang="en-US" sz="1400">
              <a:latin typeface="Impact" charset="0"/>
              <a:ea typeface="Impact" charset="0"/>
            </a:endParaRPr>
          </a:p>
        </p:txBody>
      </p:sp>
      <p:cxnSp>
        <p:nvCxnSpPr>
          <p:cNvPr id="14" name="Rect 0"/>
          <p:cNvCxnSpPr/>
          <p:nvPr/>
        </p:nvCxnSpPr>
        <p:spPr>
          <a:xfrm flipV="1">
            <a:off x="6562090" y="3532505"/>
            <a:ext cx="2310130" cy="10795"/>
          </a:xfrm>
          <a:prstGeom prst="straightConnector1">
            <a:avLst/>
          </a:prstGeom>
          <a:ln w="6350" cap="flat" cmpd="sng">
            <a:solidFill>
              <a:schemeClr val="tx1">
                <a:alpha val="100000"/>
              </a:schemeClr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ect 0"/>
          <p:cNvCxnSpPr/>
          <p:nvPr/>
        </p:nvCxnSpPr>
        <p:spPr>
          <a:xfrm flipH="1">
            <a:off x="2329180" y="3917315"/>
            <a:ext cx="2516505" cy="10795"/>
          </a:xfrm>
          <a:prstGeom prst="straightConnector1">
            <a:avLst/>
          </a:prstGeom>
          <a:ln w="6350" cap="flat" cmpd="sng">
            <a:solidFill>
              <a:schemeClr val="tx1">
                <a:alpha val="100000"/>
              </a:schemeClr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 0"/>
          <p:cNvSpPr txBox="1">
            <a:spLocks/>
          </p:cNvSpPr>
          <p:nvPr/>
        </p:nvSpPr>
        <p:spPr>
          <a:xfrm>
            <a:off x="4949825" y="2550160"/>
            <a:ext cx="192659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latin typeface="Impact" charset="0"/>
                <a:ea typeface="Impact" charset="0"/>
              </a:rPr>
              <a:t>3. 일당 수요 수집</a:t>
            </a:r>
            <a:endParaRPr lang="ko-KR" altLang="en-US" sz="1400">
              <a:latin typeface="Impact" charset="0"/>
              <a:ea typeface="Impact" charset="0"/>
            </a:endParaRPr>
          </a:p>
        </p:txBody>
      </p:sp>
      <p:sp>
        <p:nvSpPr>
          <p:cNvPr id="28" name="Rect 0"/>
          <p:cNvSpPr txBox="1">
            <a:spLocks/>
          </p:cNvSpPr>
          <p:nvPr/>
        </p:nvSpPr>
        <p:spPr>
          <a:xfrm>
            <a:off x="6843395" y="3230880"/>
            <a:ext cx="259588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latin typeface="Impact" charset="0"/>
                <a:ea typeface="Impact" charset="0"/>
              </a:rPr>
              <a:t>4. </a:t>
            </a:r>
            <a:r>
              <a:rPr lang="ko-KR" sz="1400">
                <a:latin typeface="Impact" charset="0"/>
                <a:ea typeface="Impact" charset="0"/>
              </a:rPr>
              <a:t>마감시 수요 전달</a:t>
            </a:r>
            <a:endParaRPr lang="ko-KR" altLang="en-US" sz="1400">
              <a:latin typeface="Impact" charset="0"/>
              <a:ea typeface="Impact" charset="0"/>
            </a:endParaRPr>
          </a:p>
        </p:txBody>
      </p:sp>
      <p:sp>
        <p:nvSpPr>
          <p:cNvPr id="29" name="제목 41"/>
          <p:cNvSpPr txBox="1">
            <a:spLocks noGrp="1"/>
          </p:cNvSpPr>
          <p:nvPr>
            <p:ph type="title" idx="3"/>
          </p:nvPr>
        </p:nvSpPr>
        <p:spPr>
          <a:xfrm>
            <a:off x="828040" y="341630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주요 기능</a:t>
            </a:r>
          </a:p>
        </p:txBody>
      </p:sp>
      <p:pic>
        <p:nvPicPr>
          <p:cNvPr id="30" name="그림 4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4" t="20093" r="16211" b="19554"/>
          <a:stretch>
            <a:fillRect/>
          </a:stretch>
        </p:blipFill>
        <p:spPr>
          <a:xfrm>
            <a:off x="1066165" y="3039110"/>
            <a:ext cx="1135380" cy="1066800"/>
          </a:xfrm>
          <a:prstGeom prst="rect">
            <a:avLst/>
          </a:prstGeom>
          <a:noFill/>
        </p:spPr>
      </p:pic>
      <p:sp>
        <p:nvSpPr>
          <p:cNvPr id="31" name="텍스트 상자 44"/>
          <p:cNvSpPr txBox="1">
            <a:spLocks/>
          </p:cNvSpPr>
          <p:nvPr/>
        </p:nvSpPr>
        <p:spPr>
          <a:xfrm>
            <a:off x="2360930" y="3959860"/>
            <a:ext cx="3234690" cy="52260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latin typeface="Impact" charset="0"/>
                <a:ea typeface="Impact" charset="0"/>
              </a:rPr>
              <a:t>2</a:t>
            </a:r>
            <a:r>
              <a:rPr lang="ko-KR" sz="1400">
                <a:latin typeface="Impact" charset="0"/>
                <a:ea typeface="Impact" charset="0"/>
              </a:rPr>
              <a:t>. 할인 </a:t>
            </a:r>
            <a:endParaRPr lang="ko-KR" altLang="en-US" sz="1400">
              <a:latin typeface="Impact" charset="0"/>
              <a:ea typeface="Impact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lang="ko-KR" sz="1400">
                <a:latin typeface="Impact" charset="0"/>
                <a:ea typeface="Impact" charset="0"/>
              </a:rPr>
              <a:t>- 잔반량 감소로 발생하는 이익 페이백</a:t>
            </a:r>
            <a:endParaRPr lang="ko-KR" altLang="en-US" sz="1400">
              <a:latin typeface="Impact" charset="0"/>
              <a:ea typeface="Impact" charset="0"/>
            </a:endParaRPr>
          </a:p>
        </p:txBody>
      </p:sp>
      <p:pic>
        <p:nvPicPr>
          <p:cNvPr id="32" name="그림 4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3" t="7209" r="3246" b="8805"/>
          <a:stretch>
            <a:fillRect/>
          </a:stretch>
        </p:blipFill>
        <p:spPr>
          <a:xfrm>
            <a:off x="8990330" y="2911475"/>
            <a:ext cx="1135380" cy="1036320"/>
          </a:xfrm>
          <a:prstGeom prst="rect">
            <a:avLst/>
          </a:prstGeom>
          <a:noFill/>
        </p:spPr>
      </p:pic>
      <p:sp>
        <p:nvSpPr>
          <p:cNvPr id="33" name="텍스트 상자 11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8200" y="48323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4. 추진 전략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 sz="2800">
                <a:latin typeface="맑은 고딕" charset="0"/>
                <a:ea typeface="맑은 고딕" charset="0"/>
                <a:cs typeface="+mn-cs"/>
              </a:rPr>
              <a:t>관리 체계</a:t>
            </a:r>
          </a:p>
          <a:p>
            <a:pPr marL="228600" indent="-228600" latinLnBrk="0">
              <a:buFont typeface="Arial"/>
              <a:buChar char="•"/>
            </a:pPr>
            <a:r>
              <a:rPr lang="ko-KR" altLang="en-US" sz="2800">
                <a:latin typeface="맑은 고딕" charset="0"/>
                <a:ea typeface="맑은 고딕" charset="0"/>
                <a:cs typeface="+mn-cs"/>
              </a:rPr>
              <a:t>업무 분장</a:t>
            </a:r>
          </a:p>
          <a:p>
            <a:pPr marL="228600" indent="-228600" latinLnBrk="0">
              <a:buFont typeface="Arial"/>
              <a:buChar char="•"/>
            </a:pPr>
            <a:endParaRPr lang="ko-KR" altLang="en-US" sz="2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4" name="텍스트 상자 13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29"/>
          <p:cNvSpPr txBox="1">
            <a:spLocks noGrp="1"/>
          </p:cNvSpPr>
          <p:nvPr>
            <p:ph type="title" idx="2"/>
          </p:nvPr>
        </p:nvSpPr>
        <p:spPr>
          <a:xfrm>
            <a:off x="828040" y="341630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관리 체계</a:t>
            </a:r>
          </a:p>
        </p:txBody>
      </p:sp>
      <p:pic>
        <p:nvPicPr>
          <p:cNvPr id="3" name="그림 3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975" y="2042795"/>
            <a:ext cx="9279255" cy="3469640"/>
          </a:xfrm>
          <a:prstGeom prst="rect">
            <a:avLst/>
          </a:prstGeom>
          <a:noFill/>
        </p:spPr>
      </p:pic>
      <p:sp>
        <p:nvSpPr>
          <p:cNvPr id="4" name="텍스트 상자 14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30"/>
          <p:cNvSpPr txBox="1">
            <a:spLocks noGrp="1"/>
          </p:cNvSpPr>
          <p:nvPr>
            <p:ph type="title" idx="3"/>
          </p:nvPr>
        </p:nvSpPr>
        <p:spPr>
          <a:xfrm>
            <a:off x="828040" y="341630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업무 분장</a:t>
            </a:r>
          </a:p>
        </p:txBody>
      </p:sp>
      <p:pic>
        <p:nvPicPr>
          <p:cNvPr id="3" name="그림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405" y="2358390"/>
            <a:ext cx="9287510" cy="2752090"/>
          </a:xfrm>
          <a:prstGeom prst="rect">
            <a:avLst/>
          </a:prstGeom>
          <a:noFill/>
        </p:spPr>
      </p:pic>
      <p:sp>
        <p:nvSpPr>
          <p:cNvPr id="4" name="텍스트 상자 15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8200" y="28638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b="1">
                <a:latin typeface="Impact" charset="0"/>
                <a:ea typeface="Impact" charset="0"/>
              </a:rPr>
              <a:t>목차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1. 개요</a:t>
            </a:r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2. 목표</a:t>
            </a:r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3. 내용</a:t>
            </a:r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4. 추진 전략</a:t>
            </a:r>
          </a:p>
        </p:txBody>
      </p:sp>
      <p:cxnSp>
        <p:nvCxnSpPr>
          <p:cNvPr id="4" name="도형 3"/>
          <p:cNvCxnSpPr/>
          <p:nvPr/>
        </p:nvCxnSpPr>
        <p:spPr>
          <a:xfrm>
            <a:off x="19685" y="1480185"/>
            <a:ext cx="12128500" cy="10795"/>
          </a:xfrm>
          <a:prstGeom prst="line">
            <a:avLst/>
          </a:prstGeom>
          <a:ln w="6350" cap="flat" cmpd="sng">
            <a:prstDash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텍스트 상자 1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8200" y="48323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/>
              <a:t>1. 개요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배경 및 필요성</a:t>
            </a:r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유사 서비스</a:t>
            </a:r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</p:txBody>
      </p:sp>
      <p:sp>
        <p:nvSpPr>
          <p:cNvPr id="4" name="텍스트 상자 2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28040" y="341630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/>
              <a:t>배경 및 필요성</a:t>
            </a:r>
          </a:p>
        </p:txBody>
      </p:sp>
      <p:sp>
        <p:nvSpPr>
          <p:cNvPr id="4" name="텍스트 상자 4"/>
          <p:cNvSpPr txBox="1">
            <a:spLocks/>
          </p:cNvSpPr>
          <p:nvPr/>
        </p:nvSpPr>
        <p:spPr>
          <a:xfrm>
            <a:off x="4291330" y="1607185"/>
            <a:ext cx="4465955" cy="4629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2400" b="1">
                <a:latin typeface="맑은 고딕" charset="0"/>
                <a:ea typeface="맑은 고딕" charset="0"/>
              </a:rPr>
              <a:t>&lt;</a:t>
            </a:r>
            <a:r>
              <a:rPr sz="2400" b="1">
                <a:latin typeface="맑은 고딕" charset="0"/>
                <a:ea typeface="맑은 고딕" charset="0"/>
              </a:rPr>
              <a:t>음식</a:t>
            </a:r>
            <a:r>
              <a:rPr lang="ko-KR" sz="2400" b="1">
                <a:latin typeface="맑은 고딕" charset="0"/>
                <a:ea typeface="맑은 고딕" charset="0"/>
              </a:rPr>
              <a:t>물 쓰레기 문제&gt;</a:t>
            </a:r>
            <a:endParaRPr lang="ko-KR" altLang="en-US" sz="2400" b="1">
              <a:latin typeface="맑은 고딕" charset="0"/>
              <a:ea typeface="맑은 고딕" charset="0"/>
            </a:endParaRPr>
          </a:p>
        </p:txBody>
      </p:sp>
      <p:pic>
        <p:nvPicPr>
          <p:cNvPr id="5" name="그림 5" descr="C:/Users/kkb43/AppData/Roaming/PolarisOffice/ETemp/21132_10598288/fImage2867441078467.pn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66893" y="1607185"/>
            <a:ext cx="4253181" cy="4245129"/>
          </a:xfrm>
          <a:prstGeom prst="rect">
            <a:avLst/>
          </a:prstGeom>
          <a:noFill/>
        </p:spPr>
      </p:pic>
      <p:sp>
        <p:nvSpPr>
          <p:cNvPr id="6" name="텍스트 상자 6"/>
          <p:cNvSpPr txBox="1">
            <a:spLocks/>
          </p:cNvSpPr>
          <p:nvPr/>
        </p:nvSpPr>
        <p:spPr>
          <a:xfrm>
            <a:off x="7414553" y="5960110"/>
            <a:ext cx="4880610" cy="278281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200" dirty="0">
                <a:latin typeface="맑은 고딕" charset="0"/>
                <a:ea typeface="맑은 고딕" charset="0"/>
              </a:rPr>
              <a:t>https://www.korea.kr/news/policyNewsView.do?newsId=148821696</a:t>
            </a:r>
            <a:endParaRPr lang="ko-KR" altLang="en-US" sz="1200" dirty="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7"/>
          <p:cNvSpPr txBox="1">
            <a:spLocks/>
          </p:cNvSpPr>
          <p:nvPr/>
        </p:nvSpPr>
        <p:spPr>
          <a:xfrm>
            <a:off x="1585912" y="5960110"/>
            <a:ext cx="4500245" cy="27813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en-US" altLang="ko-KR" sz="1200" dirty="0">
                <a:latin typeface="맑은 고딕" charset="0"/>
                <a:ea typeface="맑은 고딕" charset="0"/>
              </a:rPr>
              <a:t>https://blog.naver.com/nuvilab/222448786570</a:t>
            </a:r>
            <a:endParaRPr lang="ko-KR" altLang="en-US" sz="1200" dirty="0">
              <a:latin typeface="맑은 고딕" charset="0"/>
              <a:ea typeface="맑은 고딕" charset="0"/>
            </a:endParaRPr>
          </a:p>
        </p:txBody>
      </p:sp>
      <p:sp>
        <p:nvSpPr>
          <p:cNvPr id="8" name="텍스트 상자 3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219C9E2-9266-EA93-4533-19E37F299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19" y="2474995"/>
            <a:ext cx="5890681" cy="33514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9"/>
          <p:cNvSpPr txBox="1">
            <a:spLocks noGrp="1"/>
          </p:cNvSpPr>
          <p:nvPr>
            <p:ph type="title" idx="1"/>
          </p:nvPr>
        </p:nvSpPr>
        <p:spPr>
          <a:xfrm>
            <a:off x="828040" y="341630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배경 및 필요성</a:t>
            </a:r>
          </a:p>
        </p:txBody>
      </p:sp>
      <p:pic>
        <p:nvPicPr>
          <p:cNvPr id="3" name="그림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65" y="2240915"/>
            <a:ext cx="4661535" cy="305435"/>
          </a:xfrm>
          <a:prstGeom prst="rect">
            <a:avLst/>
          </a:prstGeom>
          <a:noFill/>
        </p:spPr>
      </p:pic>
      <p:pic>
        <p:nvPicPr>
          <p:cNvPr id="4" name="그림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345" y="2622550"/>
            <a:ext cx="5102860" cy="3644265"/>
          </a:xfrm>
          <a:prstGeom prst="rect">
            <a:avLst/>
          </a:prstGeom>
          <a:noFill/>
        </p:spPr>
      </p:pic>
      <p:sp>
        <p:nvSpPr>
          <p:cNvPr id="6" name="텍스트 상자 13"/>
          <p:cNvSpPr txBox="1">
            <a:spLocks/>
          </p:cNvSpPr>
          <p:nvPr/>
        </p:nvSpPr>
        <p:spPr>
          <a:xfrm>
            <a:off x="6364605" y="6118225"/>
            <a:ext cx="6710680" cy="3086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400">
                <a:latin typeface="맑은 고딕" charset="0"/>
                <a:ea typeface="맑은 고딕" charset="0"/>
              </a:rPr>
              <a:t>기</a:t>
            </a:r>
            <a:r>
              <a:rPr lang="ko-KR" sz="1400">
                <a:latin typeface="맑은 고딕" charset="0"/>
                <a:ea typeface="맑은 고딕" charset="0"/>
              </a:rPr>
              <a:t>사 &lt;‘음쓰 데이터’ 인공지능 돌렸더니, 급식 잔반 쑥쑥 줄더라&gt;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14"/>
          <p:cNvSpPr txBox="1">
            <a:spLocks/>
          </p:cNvSpPr>
          <p:nvPr/>
        </p:nvSpPr>
        <p:spPr>
          <a:xfrm>
            <a:off x="266065" y="6118225"/>
            <a:ext cx="7451090" cy="3086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기사 &lt;충북 청주시 흥덕구 구내식당, ‘수요일은 잔반 없는 날’ 운영&gt;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8" name="그림 1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255" y="1610995"/>
            <a:ext cx="4375785" cy="4445635"/>
          </a:xfrm>
          <a:prstGeom prst="rect">
            <a:avLst/>
          </a:prstGeom>
          <a:noFill/>
        </p:spPr>
      </p:pic>
      <p:sp>
        <p:nvSpPr>
          <p:cNvPr id="9" name="텍스트 상자 4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9"/>
          <p:cNvSpPr txBox="1">
            <a:spLocks noGrp="1"/>
          </p:cNvSpPr>
          <p:nvPr>
            <p:ph type="title" idx="1"/>
          </p:nvPr>
        </p:nvSpPr>
        <p:spPr>
          <a:xfrm>
            <a:off x="828040" y="341630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문제점</a:t>
            </a:r>
          </a:p>
        </p:txBody>
      </p:sp>
      <p:pic>
        <p:nvPicPr>
          <p:cNvPr id="3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930" y="1450340"/>
            <a:ext cx="2891790" cy="1837690"/>
          </a:xfrm>
          <a:prstGeom prst="rect">
            <a:avLst/>
          </a:prstGeom>
          <a:noFill/>
        </p:spPr>
      </p:pic>
      <p:pic>
        <p:nvPicPr>
          <p:cNvPr id="5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" y="4025265"/>
            <a:ext cx="2752725" cy="1867535"/>
          </a:xfrm>
          <a:prstGeom prst="rect">
            <a:avLst/>
          </a:prstGeom>
          <a:noFill/>
        </p:spPr>
      </p:pic>
      <p:pic>
        <p:nvPicPr>
          <p:cNvPr id="6" name="그림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70" y="5968365"/>
            <a:ext cx="4578985" cy="216535"/>
          </a:xfrm>
          <a:prstGeom prst="rect">
            <a:avLst/>
          </a:prstGeom>
          <a:noFill/>
        </p:spPr>
      </p:pic>
      <p:pic>
        <p:nvPicPr>
          <p:cNvPr id="7" name="그림 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695" y="205740"/>
            <a:ext cx="3063240" cy="2370455"/>
          </a:xfrm>
          <a:prstGeom prst="rect">
            <a:avLst/>
          </a:prstGeom>
          <a:noFill/>
        </p:spPr>
      </p:pic>
      <p:pic>
        <p:nvPicPr>
          <p:cNvPr id="8" name="그림 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205" y="2632710"/>
            <a:ext cx="4299585" cy="184785"/>
          </a:xfrm>
          <a:prstGeom prst="rect">
            <a:avLst/>
          </a:prstGeom>
          <a:noFill/>
        </p:spPr>
      </p:pic>
      <p:pic>
        <p:nvPicPr>
          <p:cNvPr id="9" name="그림 7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60" y="3323590"/>
            <a:ext cx="4159885" cy="191135"/>
          </a:xfrm>
          <a:prstGeom prst="rect">
            <a:avLst/>
          </a:prstGeom>
          <a:noFill/>
        </p:spPr>
      </p:pic>
      <p:pic>
        <p:nvPicPr>
          <p:cNvPr id="10" name="그림 8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25" y="4568825"/>
            <a:ext cx="7566660" cy="464185"/>
          </a:xfrm>
          <a:prstGeom prst="rect">
            <a:avLst/>
          </a:prstGeom>
          <a:noFill/>
        </p:spPr>
      </p:pic>
      <p:cxnSp>
        <p:nvCxnSpPr>
          <p:cNvPr id="11" name="도형 9"/>
          <p:cNvCxnSpPr/>
          <p:nvPr/>
        </p:nvCxnSpPr>
        <p:spPr>
          <a:xfrm flipV="1">
            <a:off x="4559300" y="4983480"/>
            <a:ext cx="928370" cy="898525"/>
          </a:xfrm>
          <a:prstGeom prst="straightConnector1">
            <a:avLst/>
          </a:prstGeom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도형 10"/>
          <p:cNvCxnSpPr/>
          <p:nvPr/>
        </p:nvCxnSpPr>
        <p:spPr>
          <a:xfrm>
            <a:off x="4749165" y="3703320"/>
            <a:ext cx="866775" cy="846455"/>
          </a:xfrm>
          <a:prstGeom prst="straightConnector1">
            <a:avLst/>
          </a:prstGeom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도형 11"/>
          <p:cNvCxnSpPr/>
          <p:nvPr/>
        </p:nvCxnSpPr>
        <p:spPr>
          <a:xfrm flipH="1">
            <a:off x="6009640" y="2950210"/>
            <a:ext cx="1657985" cy="1589405"/>
          </a:xfrm>
          <a:prstGeom prst="straightConnector1">
            <a:avLst/>
          </a:prstGeom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상자 5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7"/>
          <p:cNvSpPr txBox="1">
            <a:spLocks noGrp="1"/>
          </p:cNvSpPr>
          <p:nvPr>
            <p:ph type="title" idx="2"/>
          </p:nvPr>
        </p:nvSpPr>
        <p:spPr>
          <a:xfrm>
            <a:off x="828040" y="341630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유사 서비스</a:t>
            </a:r>
            <a:endParaRPr lang="ko-KR" altLang="en-US"/>
          </a:p>
        </p:txBody>
      </p:sp>
      <p:pic>
        <p:nvPicPr>
          <p:cNvPr id="3" name="그림 1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005" y="1883410"/>
            <a:ext cx="4204335" cy="3486785"/>
          </a:xfrm>
          <a:prstGeom prst="rect">
            <a:avLst/>
          </a:prstGeom>
          <a:noFill/>
        </p:spPr>
      </p:pic>
      <p:pic>
        <p:nvPicPr>
          <p:cNvPr id="4" name="그림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375" y="1087755"/>
            <a:ext cx="3505835" cy="4375785"/>
          </a:xfrm>
          <a:prstGeom prst="rect">
            <a:avLst/>
          </a:prstGeom>
          <a:noFill/>
        </p:spPr>
      </p:pic>
      <p:sp>
        <p:nvSpPr>
          <p:cNvPr id="5" name="텍스트 상자 20"/>
          <p:cNvSpPr txBox="1">
            <a:spLocks/>
          </p:cNvSpPr>
          <p:nvPr/>
        </p:nvSpPr>
        <p:spPr>
          <a:xfrm>
            <a:off x="6433820" y="5594985"/>
            <a:ext cx="5645150" cy="27813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200">
                <a:latin typeface="맑은 고딕" charset="0"/>
                <a:ea typeface="맑은 고딕" charset="0"/>
              </a:rPr>
              <a:t>https://www.joongang.co.kr/article/25119925#home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22"/>
          <p:cNvSpPr txBox="1">
            <a:spLocks/>
          </p:cNvSpPr>
          <p:nvPr/>
        </p:nvSpPr>
        <p:spPr>
          <a:xfrm>
            <a:off x="1550035" y="5664200"/>
            <a:ext cx="4095750" cy="27813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200">
                <a:latin typeface="맑은 고딕" charset="0"/>
                <a:ea typeface="맑은 고딕" charset="0"/>
              </a:rPr>
              <a:t>앱 &lt;아워홈의 Meal Care&gt;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6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38200" y="483235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2. 목표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latinLnBrk="0">
              <a:buFont typeface="Arial"/>
              <a:buChar char="•"/>
            </a:pPr>
            <a:endParaRPr lang="ko-KR" altLang="en-US" sz="2800">
              <a:latin typeface="맑은 고딕" charset="0"/>
              <a:ea typeface="맑은 고딕" charset="0"/>
              <a:cs typeface="+mn-cs"/>
            </a:endParaRPr>
          </a:p>
          <a:p>
            <a:pPr marL="228600" indent="-228600" latinLnBrk="0">
              <a:buFont typeface="Arial"/>
              <a:buChar char="•"/>
            </a:pPr>
            <a:endParaRPr lang="ko-KR" altLang="en-US" sz="2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4" name="내용 개체 틀 23"/>
          <p:cNvSpPr txBox="1">
            <a:spLocks/>
          </p:cNvSpPr>
          <p:nvPr/>
        </p:nvSpPr>
        <p:spPr>
          <a:xfrm>
            <a:off x="920115" y="1897380"/>
            <a:ext cx="10516235" cy="435229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ko-KR" altLang="en-US" sz="2800">
                <a:latin typeface="맑은 고딕" charset="0"/>
                <a:ea typeface="맑은 고딕" charset="0"/>
                <a:cs typeface="+mn-cs"/>
              </a:rPr>
              <a:t>목표 및 비전</a:t>
            </a:r>
          </a:p>
          <a:p>
            <a: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ko-KR" altLang="en-US" sz="2800">
                <a:latin typeface="맑은 고딕" charset="0"/>
                <a:ea typeface="맑은 고딕" charset="0"/>
                <a:cs typeface="+mn-cs"/>
              </a:rPr>
              <a:t>예상 결과물</a:t>
            </a:r>
          </a:p>
          <a:p>
            <a: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ko-KR" altLang="en-US" sz="2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5" name="텍스트 상자 7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828040" y="341630"/>
            <a:ext cx="10516235" cy="132651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목표 및 비전 </a:t>
            </a:r>
          </a:p>
        </p:txBody>
      </p:sp>
      <p:sp>
        <p:nvSpPr>
          <p:cNvPr id="3" name="텍스트 상자 24"/>
          <p:cNvSpPr txBox="1">
            <a:spLocks/>
          </p:cNvSpPr>
          <p:nvPr/>
        </p:nvSpPr>
        <p:spPr>
          <a:xfrm>
            <a:off x="513715" y="1559560"/>
            <a:ext cx="10450195" cy="353822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3200">
                <a:latin typeface="Arial Black" charset="0"/>
                <a:ea typeface="Arial Black" charset="0"/>
              </a:rPr>
              <a:t>1</a:t>
            </a:r>
            <a:r>
              <a:rPr lang="ko-KR" sz="3200">
                <a:latin typeface="Arial Black" charset="0"/>
                <a:ea typeface="Arial Black" charset="0"/>
              </a:rPr>
              <a:t>. win - win 정책 수용</a:t>
            </a:r>
            <a:endParaRPr lang="ko-KR" altLang="en-US" sz="3200">
              <a:latin typeface="Arial Black" charset="0"/>
              <a:ea typeface="Arial Black" charset="0"/>
            </a:endParaRPr>
          </a:p>
          <a:p>
            <a:pPr marL="0" indent="0" algn="l" hangingPunct="1"/>
            <a:endParaRPr lang="ko-KR" altLang="en-US" sz="3200">
              <a:latin typeface="Arial Black" charset="0"/>
              <a:ea typeface="Arial Black" charset="0"/>
            </a:endParaRPr>
          </a:p>
          <a:p>
            <a:pPr marL="0" indent="0" algn="l" hangingPunct="1"/>
            <a:r>
              <a:rPr lang="ko-KR" sz="3200">
                <a:latin typeface="Arial Black" charset="0"/>
                <a:ea typeface="Arial Black" charset="0"/>
              </a:rPr>
              <a:t>2. 이용 편의성 제공</a:t>
            </a:r>
            <a:endParaRPr lang="ko-KR" altLang="en-US" sz="3200">
              <a:latin typeface="Arial Black" charset="0"/>
              <a:ea typeface="Arial Black" charset="0"/>
            </a:endParaRPr>
          </a:p>
          <a:p>
            <a:pPr marL="0" indent="0" algn="l" hangingPunct="1"/>
            <a:endParaRPr lang="ko-KR" altLang="en-US" sz="3200">
              <a:latin typeface="Arial Black" charset="0"/>
              <a:ea typeface="Arial Black" charset="0"/>
            </a:endParaRPr>
          </a:p>
          <a:p>
            <a:pPr marL="0" indent="0" algn="l" hangingPunct="1"/>
            <a:r>
              <a:rPr lang="ko-KR" sz="3200">
                <a:latin typeface="Arial Black" charset="0"/>
                <a:ea typeface="Arial Black" charset="0"/>
              </a:rPr>
              <a:t>3. 잔반 감소량 및 탄소 감소량 시각화</a:t>
            </a:r>
            <a:endParaRPr lang="ko-KR" altLang="en-US" sz="3200">
              <a:latin typeface="Arial Black" charset="0"/>
              <a:ea typeface="Arial Black" charset="0"/>
            </a:endParaRPr>
          </a:p>
          <a:p>
            <a:pPr marL="0" indent="0" algn="l" hangingPunct="1"/>
            <a:endParaRPr lang="ko-KR" altLang="en-US" sz="32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3200">
                <a:latin typeface="Arial Black" charset="0"/>
                <a:ea typeface="Arial Black" charset="0"/>
              </a:rPr>
              <a:t>4. 사내 결제 서비스 연계용 QR코드 서비스 제공 </a:t>
            </a:r>
            <a:r>
              <a:rPr sz="1800">
                <a:latin typeface="Arial Black" charset="0"/>
                <a:ea typeface="Arial Black" charset="0"/>
              </a:rPr>
              <a:t> </a:t>
            </a:r>
            <a:endParaRPr lang="ko-KR" altLang="en-US" sz="1800">
              <a:latin typeface="Arial Black" charset="0"/>
              <a:ea typeface="Arial Black" charset="0"/>
            </a:endParaRPr>
          </a:p>
        </p:txBody>
      </p:sp>
      <p:sp>
        <p:nvSpPr>
          <p:cNvPr id="4" name="텍스트 상자 34"/>
          <p:cNvSpPr txBox="1">
            <a:spLocks/>
          </p:cNvSpPr>
          <p:nvPr/>
        </p:nvSpPr>
        <p:spPr>
          <a:xfrm>
            <a:off x="972820" y="2029460"/>
            <a:ext cx="9993630" cy="3086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400">
                <a:latin typeface="Impact" charset="0"/>
                <a:ea typeface="Impact" charset="0"/>
              </a:rPr>
              <a:t>사용</a:t>
            </a:r>
            <a:r>
              <a:rPr lang="ko-KR" sz="1400">
                <a:latin typeface="Impact" charset="0"/>
                <a:ea typeface="Impact" charset="0"/>
              </a:rPr>
              <a:t>자 = 할인 / 제공자 = 일별 수요량 정보, 회사는 대외 탄소 저감 홍보 효과도 있다.</a:t>
            </a:r>
            <a:endParaRPr lang="ko-KR" altLang="en-US" sz="1400">
              <a:latin typeface="Impact" charset="0"/>
              <a:ea typeface="Impact" charset="0"/>
            </a:endParaRPr>
          </a:p>
        </p:txBody>
      </p:sp>
      <p:sp>
        <p:nvSpPr>
          <p:cNvPr id="5" name="텍스트 상자 35"/>
          <p:cNvSpPr txBox="1">
            <a:spLocks/>
          </p:cNvSpPr>
          <p:nvPr/>
        </p:nvSpPr>
        <p:spPr>
          <a:xfrm>
            <a:off x="974090" y="3013075"/>
            <a:ext cx="9993630" cy="3086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400">
                <a:latin typeface="Impact" charset="0"/>
                <a:ea typeface="Impact" charset="0"/>
              </a:rPr>
              <a:t>웹 기반 서비스 뿐만 아니라, 모바일 서비스를 제공하여 이용률을 향상시킬 수 있다.</a:t>
            </a:r>
            <a:endParaRPr lang="ko-KR" altLang="en-US" sz="1400">
              <a:latin typeface="Impact" charset="0"/>
              <a:ea typeface="Impact" charset="0"/>
            </a:endParaRPr>
          </a:p>
        </p:txBody>
      </p:sp>
      <p:sp>
        <p:nvSpPr>
          <p:cNvPr id="6" name="텍스트 상자 36"/>
          <p:cNvSpPr txBox="1">
            <a:spLocks/>
          </p:cNvSpPr>
          <p:nvPr/>
        </p:nvSpPr>
        <p:spPr>
          <a:xfrm>
            <a:off x="966470" y="4078605"/>
            <a:ext cx="9993630" cy="3086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400">
                <a:latin typeface="Impact" charset="0"/>
                <a:ea typeface="Impact" charset="0"/>
              </a:rPr>
              <a:t>대시보드로 시각화하여 제공</a:t>
            </a:r>
            <a:endParaRPr lang="ko-KR" altLang="en-US" sz="1400">
              <a:latin typeface="Impact" charset="0"/>
              <a:ea typeface="Impact" charset="0"/>
            </a:endParaRPr>
          </a:p>
        </p:txBody>
      </p:sp>
      <p:sp>
        <p:nvSpPr>
          <p:cNvPr id="7" name="텍스트 상자 37"/>
          <p:cNvSpPr txBox="1">
            <a:spLocks/>
          </p:cNvSpPr>
          <p:nvPr/>
        </p:nvSpPr>
        <p:spPr>
          <a:xfrm>
            <a:off x="967105" y="5099050"/>
            <a:ext cx="9993630" cy="3086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400">
                <a:latin typeface="Impact" charset="0"/>
                <a:ea typeface="Impact" charset="0"/>
              </a:rPr>
              <a:t>사내 결제 시스템은 회사별로 너무 다양하기 때문에, 결제 연계용 QR코드 서비스로 국한함.</a:t>
            </a:r>
            <a:endParaRPr lang="ko-KR" altLang="en-US" sz="1400">
              <a:latin typeface="Impact" charset="0"/>
              <a:ea typeface="Impact" charset="0"/>
            </a:endParaRPr>
          </a:p>
        </p:txBody>
      </p:sp>
      <p:sp>
        <p:nvSpPr>
          <p:cNvPr id="8" name="텍스트 상자 8"/>
          <p:cNvSpPr txBox="1">
            <a:spLocks/>
          </p:cNvSpPr>
          <p:nvPr/>
        </p:nvSpPr>
        <p:spPr>
          <a:xfrm>
            <a:off x="3666490" y="6505575"/>
            <a:ext cx="455422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음식</a:t>
            </a:r>
            <a:r>
              <a:rPr lang="ko-KR" sz="1400">
                <a:solidFill>
                  <a:schemeClr val="tx1">
                    <a:lumMod val="50000"/>
                    <a:lumOff val="50000"/>
                  </a:schemeClr>
                </a:solidFill>
                <a:latin typeface="Calibri" charset="0"/>
                <a:ea typeface="맑은 고딕" charset="0"/>
              </a:rPr>
              <a:t>물 쓰레기 감소를 위한 구내식당 예약 시스템</a:t>
            </a:r>
            <a:endParaRPr lang="ko-KR" altLang="en-US" sz="1400">
              <a:solidFill>
                <a:schemeClr val="tx1">
                  <a:lumMod val="50000"/>
                  <a:lumOff val="50000"/>
                </a:schemeClr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Pages>15</Pages>
  <Words>397</Words>
  <Characters>0</Characters>
  <Application>Microsoft Office PowerPoint</Application>
  <DocSecurity>0</DocSecurity>
  <PresentationFormat>와이드스크린</PresentationFormat>
  <Lines>0</Lines>
  <Paragraphs>75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맑은 고딕</vt:lpstr>
      <vt:lpstr>Arial</vt:lpstr>
      <vt:lpstr>Arial Black</vt:lpstr>
      <vt:lpstr>Calibri</vt:lpstr>
      <vt:lpstr>Impact</vt:lpstr>
      <vt:lpstr>Office 테마</vt:lpstr>
      <vt:lpstr>Office theme</vt:lpstr>
      <vt:lpstr>음식물 쓰레기 감소를 위한 구내식당 예약 시스템</vt:lpstr>
      <vt:lpstr>목차</vt:lpstr>
      <vt:lpstr>1. 개요</vt:lpstr>
      <vt:lpstr>배경 및 필요성</vt:lpstr>
      <vt:lpstr>배경 및 필요성</vt:lpstr>
      <vt:lpstr>문제점</vt:lpstr>
      <vt:lpstr>유사 서비스</vt:lpstr>
      <vt:lpstr>2. 목표</vt:lpstr>
      <vt:lpstr>목표 및 비전 </vt:lpstr>
      <vt:lpstr>예상 결과물</vt:lpstr>
      <vt:lpstr>3. 내용</vt:lpstr>
      <vt:lpstr>주요 기능</vt:lpstr>
      <vt:lpstr>4. 추진 전략</vt:lpstr>
      <vt:lpstr>관리 체계</vt:lpstr>
      <vt:lpstr>업무 분장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김기범</dc:creator>
  <cp:lastModifiedBy>SeongHoon JO</cp:lastModifiedBy>
  <cp:revision>4</cp:revision>
  <dcterms:modified xsi:type="dcterms:W3CDTF">2023-03-06T10:47:55Z</dcterms:modified>
  <cp:version>9.103.112.46022</cp:version>
</cp:coreProperties>
</file>

<file path=docProps/thumbnail.jpeg>
</file>